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5" r:id="rId3"/>
    <p:sldId id="296" r:id="rId4"/>
    <p:sldId id="297" r:id="rId5"/>
    <p:sldId id="298" r:id="rId6"/>
    <p:sldId id="265" r:id="rId7"/>
    <p:sldId id="300" r:id="rId8"/>
    <p:sldId id="269" r:id="rId9"/>
    <p:sldId id="270" r:id="rId10"/>
    <p:sldId id="271" r:id="rId11"/>
    <p:sldId id="272" r:id="rId12"/>
    <p:sldId id="275" r:id="rId13"/>
    <p:sldId id="276" r:id="rId14"/>
    <p:sldId id="277" r:id="rId15"/>
    <p:sldId id="282" r:id="rId16"/>
    <p:sldId id="283" r:id="rId17"/>
    <p:sldId id="288" r:id="rId18"/>
    <p:sldId id="289" r:id="rId19"/>
    <p:sldId id="290" r:id="rId20"/>
    <p:sldId id="291" r:id="rId21"/>
    <p:sldId id="292" r:id="rId22"/>
    <p:sldId id="294" r:id="rId23"/>
    <p:sldId id="293" r:id="rId24"/>
    <p:sldId id="301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54B41-10E2-4A8E-A638-C8E9904DA49E}" type="datetimeFigureOut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46D49-3AE5-4CC5-9F1D-E5370FD6FE0D}" type="slidenum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68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A60BE-78C3-4550-9294-2BC171CA7E00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CC146-A4A6-4EB9-8436-942FDFF885C8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3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3ACB-D1A9-4897-9661-6D5AD5F514B0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5F8CF-F7D1-4E05-BAD8-4D84C1F1A7C7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8DDDC-D78F-4AB4-91CB-34E3D41AE9D9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5EE94-22E4-4097-9021-517574641F58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6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F47B-20B8-4EC6-985C-D88987C0A262}" type="datetimeFigureOut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AA2E-B48A-44F8-8F3B-9E88C10AE17C}" type="slidenum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8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18C1E-6B97-4267-AD51-C8A76E24BEFA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70DA-D6FC-4070-A67E-A67DE841EE04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2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D664-3A56-4E47-BCE4-772EA61DD793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4A4D-84B4-4633-83F9-CD8EB5A581E5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5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F96C-975D-4DF9-A411-56F9752831CF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1ABFE-2290-4581-B150-086ECC9A869F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2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9802F-09A3-4555-9276-AA7617BF72CF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1A94-1F43-44B1-B071-2ED9F22A2B56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0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012D-A992-4EDF-9718-09F1E8A13885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A057-A429-4A73-9D24-CED4B4FF48AB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5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90BE-E862-4BAB-BC7C-00AC79E69271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5F18A-F384-4F39-81E8-0A8BD85DEBDA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6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B77480-28B4-44A8-A4F6-750719FE72AA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2018.06.26.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AD28BD-68B0-4DF8-B10D-246F86B6A63D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56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gimnazium@kecskemet.piar.hu" TargetMode="External"/><Relationship Id="rId2" Type="http://schemas.openxmlformats.org/officeDocument/2006/relationships/hyperlink" Target="mailto:igazgato@kecskemet.piar.h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imnazium@kecskemet.piar.h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Gimnáziumi beiratkozás</a:t>
            </a:r>
            <a:endParaRPr lang="hu-HU" dirty="0"/>
          </a:p>
        </p:txBody>
      </p:sp>
      <p:sp>
        <p:nvSpPr>
          <p:cNvPr id="5123" name="Alcím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hu-HU" altLang="hu-HU" dirty="0" smtClean="0"/>
              <a:t>2018. június 26.</a:t>
            </a:r>
          </a:p>
        </p:txBody>
      </p:sp>
    </p:spTree>
    <p:extLst>
      <p:ext uri="{BB962C8B-B14F-4D97-AF65-F5344CB8AC3E}">
        <p14:creationId xmlns:p14="http://schemas.microsoft.com/office/powerpoint/2010/main" val="27690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Kedvezményes étkezés (50%)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r</a:t>
            </a:r>
            <a:r>
              <a:rPr lang="hu-HU" dirty="0" smtClean="0"/>
              <a:t>endszeres gyermekvédelmi kedvezmény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h</a:t>
            </a:r>
            <a:r>
              <a:rPr lang="hu-HU" dirty="0" smtClean="0"/>
              <a:t>árom vagy több gyermek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t</a:t>
            </a:r>
            <a:r>
              <a:rPr lang="hu-HU" dirty="0" smtClean="0"/>
              <a:t>artós betegség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JOGOSULTSÁGOT IGAZOLNI KELL!</a:t>
            </a:r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(fontos a határozat határideje, érvényessége)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26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Ingyen tankönyv jogosultság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Tavaly óta mindenki alanyi jogon ingyen kapja 9. évfolyamon a tankönyvet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Használatra adjuk őket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használt könyvet (is) fognak kapni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nem írhatnak bele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tanév végén vissza kell adni a könyvtárnak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Meg lehet (iskolán keresztül is) vásárolni – ezt jelöljék a tankönyvrendelő lapon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04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Gazdasági iroda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Rendház területén (menza melletti fehér házban)</a:t>
            </a:r>
          </a:p>
          <a:p>
            <a:pPr eaLnBrk="1" hangingPunct="1"/>
            <a:r>
              <a:rPr lang="hu-HU" altLang="hu-HU" dirty="0"/>
              <a:t>j</a:t>
            </a:r>
            <a:r>
              <a:rPr lang="hu-HU" altLang="hu-HU" dirty="0" smtClean="0"/>
              <a:t>úniusban hétfő-péntek: 7.30-16 óráig</a:t>
            </a:r>
          </a:p>
          <a:p>
            <a:pPr eaLnBrk="1" hangingPunct="1"/>
            <a:r>
              <a:rPr lang="hu-HU" altLang="hu-HU" dirty="0"/>
              <a:t>j</a:t>
            </a:r>
            <a:r>
              <a:rPr lang="hu-HU" altLang="hu-HU" dirty="0" smtClean="0"/>
              <a:t>úlius - augusztus 20-ig szerdai ügyelet</a:t>
            </a:r>
          </a:p>
          <a:p>
            <a:pPr eaLnBrk="1" hangingPunct="1"/>
            <a:r>
              <a:rPr lang="hu-HU" altLang="hu-HU" dirty="0" smtClean="0"/>
              <a:t>76/ 506-912/ 206 vagy 207 mellék</a:t>
            </a:r>
          </a:p>
          <a:p>
            <a:pPr eaLnBrk="1" hangingPunct="1"/>
            <a:r>
              <a:rPr lang="hu-HU" altLang="hu-HU" dirty="0" smtClean="0"/>
              <a:t>30/743-57-47</a:t>
            </a:r>
          </a:p>
        </p:txBody>
      </p:sp>
    </p:spTree>
    <p:extLst>
      <p:ext uri="{BB962C8B-B14F-4D97-AF65-F5344CB8AC3E}">
        <p14:creationId xmlns:p14="http://schemas.microsoft.com/office/powerpoint/2010/main" val="6818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Gólyatábor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/>
              <a:t>m</a:t>
            </a:r>
            <a:r>
              <a:rPr lang="hu-HU" dirty="0" smtClean="0"/>
              <a:t>indenkinek ajánljuk!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/>
              <a:t>j</a:t>
            </a:r>
            <a:r>
              <a:rPr lang="hu-HU" dirty="0" smtClean="0"/>
              <a:t>ó lehetőség az osztálytársak, tanárok megismerésére, közösségépítésre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csak a 9. évfolyamosak vesznek rajta részt + tanárok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2018. augusztus 21-22.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2 nap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u-HU" dirty="0" smtClean="0"/>
              <a:t>nap: Arborétum, Mária-kápolna (ismerkedés, sport)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u-HU" dirty="0" smtClean="0"/>
              <a:t>nap: Tiszaug (gyaloglás, kenuzás, fürdés)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9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augusztus elejétől a honlapon részletes tájékoztató olvasható</a:t>
            </a:r>
          </a:p>
          <a:p>
            <a:pPr eaLnBrk="1" hangingPunct="1"/>
            <a:r>
              <a:rPr lang="hu-HU" altLang="hu-HU" dirty="0" smtClean="0"/>
              <a:t>6-7.000 Ft</a:t>
            </a:r>
          </a:p>
          <a:p>
            <a:pPr lvl="1" eaLnBrk="1" hangingPunct="1"/>
            <a:r>
              <a:rPr lang="hu-HU" altLang="hu-HU" dirty="0"/>
              <a:t>programok </a:t>
            </a:r>
          </a:p>
          <a:p>
            <a:pPr lvl="1" eaLnBrk="1" hangingPunct="1"/>
            <a:r>
              <a:rPr lang="hu-HU" altLang="hu-HU" dirty="0" smtClean="0"/>
              <a:t>étkezés</a:t>
            </a:r>
            <a:endParaRPr lang="hu-HU" altLang="hu-HU" dirty="0"/>
          </a:p>
          <a:p>
            <a:pPr lvl="1" eaLnBrk="1" hangingPunct="1"/>
            <a:r>
              <a:rPr lang="hu-HU" altLang="hu-HU" dirty="0" smtClean="0"/>
              <a:t>utazás Tiszaugra</a:t>
            </a:r>
          </a:p>
          <a:p>
            <a:pPr lvl="1" eaLnBrk="1" hangingPunct="1"/>
            <a:r>
              <a:rPr lang="hu-HU" altLang="hu-HU" dirty="0" smtClean="0"/>
              <a:t>iskolai póló</a:t>
            </a:r>
          </a:p>
          <a:p>
            <a:pPr lvl="1" eaLnBrk="1" hangingPunct="1"/>
            <a:r>
              <a:rPr lang="hu-HU" altLang="hu-HU" dirty="0" smtClean="0"/>
              <a:t>szállás </a:t>
            </a:r>
            <a:r>
              <a:rPr lang="hu-HU" altLang="hu-HU" dirty="0"/>
              <a:t>– kollégiumban (csak azoknak, akik nem tudják megoldani a bejárást)</a:t>
            </a:r>
          </a:p>
          <a:p>
            <a:pPr lvl="1"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2025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z="2800" dirty="0" smtClean="0"/>
              <a:t>Okmány Irodában / Kormányablaknál kell(</a:t>
            </a:r>
            <a:r>
              <a:rPr lang="hu-HU" altLang="hu-HU" sz="2800" dirty="0" err="1" smtClean="0"/>
              <a:t>ett</a:t>
            </a:r>
            <a:r>
              <a:rPr lang="hu-HU" altLang="hu-HU" sz="2800" dirty="0" smtClean="0"/>
              <a:t>) megrendelni</a:t>
            </a:r>
          </a:p>
          <a:p>
            <a:pPr eaLnBrk="1" hangingPunct="1"/>
            <a:r>
              <a:rPr lang="hu-HU" altLang="hu-HU" sz="2800" dirty="0" smtClean="0"/>
              <a:t>beiratkozáskor beszedjük az ott kapott lapot – mi indítjuk el az igazolvány megrendelését</a:t>
            </a:r>
          </a:p>
          <a:p>
            <a:pPr eaLnBrk="1" hangingPunct="1"/>
            <a:r>
              <a:rPr lang="hu-HU" altLang="hu-HU" sz="2800" dirty="0" smtClean="0"/>
              <a:t>iskolába érkeznek meg az igazolványok</a:t>
            </a:r>
          </a:p>
          <a:p>
            <a:pPr eaLnBrk="1" hangingPunct="1"/>
            <a:r>
              <a:rPr lang="hu-HU" altLang="hu-HU" sz="2800" dirty="0" smtClean="0"/>
              <a:t>Piarista Általános Iskolások diákigazolványa ha 8 évnél fiatalabb, nem kötelező újat csináltatni.</a:t>
            </a:r>
          </a:p>
        </p:txBody>
      </p:sp>
    </p:spTree>
    <p:extLst>
      <p:ext uri="{BB962C8B-B14F-4D97-AF65-F5344CB8AC3E}">
        <p14:creationId xmlns:p14="http://schemas.microsoft.com/office/powerpoint/2010/main" val="188314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h</a:t>
            </a:r>
            <a:r>
              <a:rPr lang="hu-HU" altLang="hu-HU" dirty="0" smtClean="0"/>
              <a:t>a nem jártak az Okmány Irodában / Kormányablaknál: </a:t>
            </a:r>
          </a:p>
          <a:p>
            <a:pPr lvl="1" eaLnBrk="1" hangingPunct="1"/>
            <a:r>
              <a:rPr lang="hu-HU" altLang="hu-HU" dirty="0" smtClean="0"/>
              <a:t>mielőbb menjenek el </a:t>
            </a:r>
          </a:p>
          <a:p>
            <a:pPr lvl="1" eaLnBrk="1" hangingPunct="1"/>
            <a:r>
              <a:rPr lang="hu-HU" altLang="hu-HU" dirty="0" smtClean="0"/>
              <a:t>iskolatitkárnál adják le az Okmány Irodában kapott lapot (június végégig minden munkanap lehet hozni)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1755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Tanév eleji információk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információk augusztus elejétől a honlapon:</a:t>
            </a:r>
          </a:p>
          <a:p>
            <a:pPr lvl="1" eaLnBrk="1" hangingPunct="1"/>
            <a:r>
              <a:rPr lang="hu-HU" altLang="hu-HU" dirty="0" err="1" smtClean="0"/>
              <a:t>Veni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Sancte</a:t>
            </a:r>
            <a:endParaRPr lang="hu-HU" altLang="hu-HU" dirty="0" smtClean="0"/>
          </a:p>
          <a:p>
            <a:pPr lvl="1" eaLnBrk="1" hangingPunct="1"/>
            <a:r>
              <a:rPr lang="hu-HU" altLang="hu-HU" dirty="0" smtClean="0"/>
              <a:t>kollégiumi beköltözés</a:t>
            </a:r>
          </a:p>
          <a:p>
            <a:pPr lvl="1" eaLnBrk="1" hangingPunct="1"/>
            <a:r>
              <a:rPr lang="hu-HU" altLang="hu-HU" dirty="0" smtClean="0"/>
              <a:t>első tanítási nap</a:t>
            </a:r>
          </a:p>
          <a:p>
            <a:pPr lvl="1" eaLnBrk="1" hangingPunct="1"/>
            <a:r>
              <a:rPr lang="hu-HU" altLang="hu-HU" dirty="0" smtClean="0"/>
              <a:t>szeptember 9. - zarándoklat</a:t>
            </a:r>
          </a:p>
        </p:txBody>
      </p:sp>
    </p:spTree>
    <p:extLst>
      <p:ext uri="{BB962C8B-B14F-4D97-AF65-F5344CB8AC3E}">
        <p14:creationId xmlns:p14="http://schemas.microsoft.com/office/powerpoint/2010/main" val="423937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K</a:t>
            </a:r>
            <a:r>
              <a:rPr lang="hu-HU" altLang="hu-HU" dirty="0" smtClean="0"/>
              <a:t>ollégium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b="1" dirty="0" smtClean="0"/>
              <a:t>kollégiumba való beköltözés</a:t>
            </a:r>
            <a:r>
              <a:rPr lang="hu-HU" altLang="hu-HU" dirty="0" smtClean="0"/>
              <a:t> szeptember 2-án, vasárnap</a:t>
            </a:r>
          </a:p>
          <a:p>
            <a:pPr eaLnBrk="1" hangingPunct="1"/>
            <a:r>
              <a:rPr lang="hu-HU" altLang="hu-HU" dirty="0" smtClean="0"/>
              <a:t>részletes tudnivalók a honlapon lesznek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5586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E</a:t>
            </a:r>
            <a:r>
              <a:rPr lang="hu-HU" altLang="hu-HU" dirty="0" smtClean="0"/>
              <a:t>lső tanítási nap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2018. szeptember 3., hétfő - a tanítás 8.00-kor kezdődik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57966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Nyelvi csoportok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május végén megírt dolgozat alapján osztjuk be tudásszint szerinti csoportokba az  általános iskolában tanult idegen nyelvből</a:t>
            </a:r>
          </a:p>
          <a:p>
            <a:pPr eaLnBrk="1" hangingPunct="1"/>
            <a:r>
              <a:rPr lang="hu-HU" altLang="hu-HU" dirty="0" smtClean="0"/>
              <a:t>eredmények az osztályfőnöknél</a:t>
            </a:r>
          </a:p>
          <a:p>
            <a:pPr eaLnBrk="1" hangingPunct="1"/>
            <a:r>
              <a:rPr lang="hu-HU" altLang="hu-HU" dirty="0" smtClean="0"/>
              <a:t>első idegen nyelv: heti 5 óra</a:t>
            </a:r>
          </a:p>
          <a:p>
            <a:pPr eaLnBrk="1" hangingPunct="1"/>
            <a:r>
              <a:rPr lang="hu-HU" altLang="hu-HU" dirty="0" smtClean="0"/>
              <a:t>évfolyam szintű nyelvi bontás van: 4 angol, 2 német és 1 francia csoport</a:t>
            </a:r>
          </a:p>
        </p:txBody>
      </p:sp>
    </p:spTree>
    <p:extLst>
      <p:ext uri="{BB962C8B-B14F-4D97-AF65-F5344CB8AC3E}">
        <p14:creationId xmlns:p14="http://schemas.microsoft.com/office/powerpoint/2010/main" val="183351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Z</a:t>
            </a:r>
            <a:r>
              <a:rPr lang="hu-HU" altLang="hu-HU" dirty="0" smtClean="0"/>
              <a:t>arándoklat</a:t>
            </a: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zeptember 9-én, szombaton </a:t>
            </a:r>
          </a:p>
          <a:p>
            <a:pPr eaLnBrk="1" hangingPunct="1"/>
            <a:r>
              <a:rPr lang="hu-HU" altLang="hu-HU" dirty="0" smtClean="0"/>
              <a:t>cél: </a:t>
            </a:r>
            <a:r>
              <a:rPr lang="hu-HU" altLang="hu-HU" dirty="0" err="1" smtClean="0"/>
              <a:t>Petőfiszállás-Szentkút</a:t>
            </a:r>
            <a:r>
              <a:rPr lang="hu-HU" altLang="hu-HU" dirty="0" smtClean="0"/>
              <a:t> </a:t>
            </a:r>
          </a:p>
          <a:p>
            <a:pPr eaLnBrk="1" hangingPunct="1"/>
            <a:r>
              <a:rPr lang="hu-HU" altLang="hu-HU" dirty="0" smtClean="0"/>
              <a:t>kérünk mindenkit, hogy erre a hétvégre ne szervezzen családi programot</a:t>
            </a:r>
            <a:r>
              <a:rPr lang="hu-HU" altLang="hu-HU" dirty="0"/>
              <a:t>!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zarándoklaton való részvétel tanítási napnak számít. A kollégisták is számítsanak erre programra</a:t>
            </a:r>
          </a:p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zombat este visszajövünk Kecskemétre, hazautazás 18 óra után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66115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T</a:t>
            </a:r>
            <a:r>
              <a:rPr lang="hu-HU" altLang="hu-HU" dirty="0" smtClean="0"/>
              <a:t>ájékoztató a tanév kezdetéről</a:t>
            </a:r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augusztus elejétől az </a:t>
            </a:r>
            <a:r>
              <a:rPr lang="hu-HU" altLang="hu-HU" b="1" dirty="0" smtClean="0"/>
              <a:t>iskolai honlapon olvasható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tanárok által kért füzetek és egyéb taneszközök tantárgyankénti listáját is itt tesszük közzé. </a:t>
            </a:r>
          </a:p>
          <a:p>
            <a:pPr marL="0" indent="0" eaLnBrk="1" hangingPunct="1"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32383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zülői értekezletek</a:t>
            </a: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szeptember első felében lesznek, az osztályfőnökök által meghatározott időpontban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435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N</a:t>
            </a:r>
            <a:r>
              <a:rPr lang="hu-HU" altLang="hu-HU" dirty="0" smtClean="0"/>
              <a:t>yári ügyelet</a:t>
            </a: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szerdai napokon </a:t>
            </a:r>
          </a:p>
          <a:p>
            <a:pPr eaLnBrk="1" hangingPunct="1"/>
            <a:r>
              <a:rPr lang="hu-HU" altLang="hu-HU" dirty="0" smtClean="0"/>
              <a:t>az iskolai honlapon olvasható a beosztás</a:t>
            </a:r>
          </a:p>
          <a:p>
            <a:pPr eaLnBrk="1" hangingPunct="1"/>
            <a:r>
              <a:rPr lang="hu-HU" altLang="hu-HU" dirty="0" smtClean="0"/>
              <a:t>kérdéseket lehet feltenni a következő címeken:</a:t>
            </a:r>
          </a:p>
          <a:p>
            <a:pPr lvl="1" eaLnBrk="1" hangingPunct="1"/>
            <a:r>
              <a:rPr lang="hu-HU" altLang="hu-HU" dirty="0" err="1" smtClean="0">
                <a:hlinkClick r:id="rId2"/>
              </a:rPr>
              <a:t>igazgato</a:t>
            </a:r>
            <a:r>
              <a:rPr lang="hu-HU" altLang="hu-HU" dirty="0" smtClean="0">
                <a:hlinkClick r:id="rId2"/>
              </a:rPr>
              <a:t>@</a:t>
            </a:r>
            <a:r>
              <a:rPr lang="hu-HU" altLang="hu-HU" dirty="0" err="1" smtClean="0">
                <a:hlinkClick r:id="rId2"/>
              </a:rPr>
              <a:t>kecskemet.piar.hu</a:t>
            </a:r>
            <a:endParaRPr lang="hu-HU" altLang="hu-HU" dirty="0" smtClean="0"/>
          </a:p>
          <a:p>
            <a:pPr lvl="1" eaLnBrk="1" hangingPunct="1"/>
            <a:r>
              <a:rPr lang="hu-HU" altLang="hu-HU" dirty="0" err="1" smtClean="0">
                <a:hlinkClick r:id="rId3"/>
              </a:rPr>
              <a:t>gimnazium</a:t>
            </a:r>
            <a:r>
              <a:rPr lang="hu-HU" altLang="hu-HU" dirty="0" smtClean="0">
                <a:hlinkClick r:id="rId3"/>
              </a:rPr>
              <a:t>@</a:t>
            </a:r>
            <a:r>
              <a:rPr lang="hu-HU" altLang="hu-HU" dirty="0" err="1" smtClean="0">
                <a:hlinkClick r:id="rId3"/>
              </a:rPr>
              <a:t>kecskemet.piar.hu</a:t>
            </a:r>
            <a:endParaRPr lang="hu-HU" altLang="hu-HU" dirty="0" smtClean="0"/>
          </a:p>
          <a:p>
            <a:pPr marL="393700" lvl="1" indent="0" eaLnBrk="1" hangingPunct="1"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6326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Osztályfőnökök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9.A – Kiss Ildikó (angol, biológia, hittan)</a:t>
            </a:r>
          </a:p>
          <a:p>
            <a:r>
              <a:rPr lang="hu-HU" dirty="0" smtClean="0"/>
              <a:t>9.B – </a:t>
            </a:r>
            <a:r>
              <a:rPr lang="hu-HU" dirty="0" err="1" smtClean="0"/>
              <a:t>Juris</a:t>
            </a:r>
            <a:r>
              <a:rPr lang="hu-HU" dirty="0" smtClean="0"/>
              <a:t> Renáta (történelem – francia)</a:t>
            </a:r>
          </a:p>
          <a:p>
            <a:r>
              <a:rPr lang="hu-HU" dirty="0" smtClean="0"/>
              <a:t>9.C – </a:t>
            </a:r>
            <a:r>
              <a:rPr lang="hu-HU" dirty="0" err="1" smtClean="0"/>
              <a:t>Turjánszkiné</a:t>
            </a:r>
            <a:r>
              <a:rPr lang="hu-HU" dirty="0" smtClean="0"/>
              <a:t> </a:t>
            </a:r>
            <a:r>
              <a:rPr lang="hu-HU" dirty="0" err="1" smtClean="0"/>
              <a:t>Tapodi</a:t>
            </a:r>
            <a:r>
              <a:rPr lang="hu-HU" dirty="0" smtClean="0"/>
              <a:t> Katalin (magyar)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7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Francia emelt óraszámú nyelvi képzés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l</a:t>
            </a:r>
            <a:r>
              <a:rPr lang="hu-HU" altLang="hu-HU" dirty="0" smtClean="0"/>
              <a:t>egjobb angolosoknak ajánljuk, kb. 10-12 fő </a:t>
            </a:r>
          </a:p>
          <a:p>
            <a:pPr eaLnBrk="1" hangingPunct="1"/>
            <a:r>
              <a:rPr lang="hu-HU" altLang="hu-HU" dirty="0" smtClean="0"/>
              <a:t>őket a végén még egy rövid tájékoztatóra hívom</a:t>
            </a:r>
          </a:p>
          <a:p>
            <a:pPr eaLnBrk="1" hangingPunct="1"/>
            <a:r>
              <a:rPr lang="hu-HU" altLang="hu-HU" dirty="0" smtClean="0"/>
              <a:t>„haladó” nyelv (angol) heti 3-4 órában, „kezdő” nyelv (francia) heti 5 órában</a:t>
            </a:r>
          </a:p>
          <a:p>
            <a:pPr eaLnBrk="1" hangingPunct="1"/>
            <a:r>
              <a:rPr lang="hu-HU" altLang="hu-HU" dirty="0" smtClean="0"/>
              <a:t>előnyök: mindkét nyelvből stabil nyelvtudás, érettségi, nyelvvizsga </a:t>
            </a:r>
          </a:p>
          <a:p>
            <a:pPr eaLnBrk="1" hangingPunct="1"/>
            <a:r>
              <a:rPr lang="hu-HU" altLang="hu-HU" dirty="0" smtClean="0"/>
              <a:t>visszajelzés: </a:t>
            </a:r>
            <a:r>
              <a:rPr lang="hu-HU" altLang="hu-HU" dirty="0" err="1" smtClean="0">
                <a:hlinkClick r:id="rId2"/>
              </a:rPr>
              <a:t>gimnazium</a:t>
            </a:r>
            <a:r>
              <a:rPr lang="hu-HU" altLang="hu-HU" dirty="0" smtClean="0">
                <a:hlinkClick r:id="rId2"/>
              </a:rPr>
              <a:t>@</a:t>
            </a:r>
            <a:r>
              <a:rPr lang="hu-HU" altLang="hu-HU" dirty="0" err="1" smtClean="0">
                <a:hlinkClick r:id="rId2"/>
              </a:rPr>
              <a:t>kecskemet.piar.hu</a:t>
            </a:r>
            <a:r>
              <a:rPr lang="hu-HU" altLang="hu-HU" dirty="0" smtClean="0"/>
              <a:t> (július 2-ig)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40605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Második idegen nyelv (3 óra)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két nyelvet kértünk megjelölni</a:t>
            </a:r>
          </a:p>
          <a:p>
            <a:pPr eaLnBrk="1" hangingPunct="1"/>
            <a:r>
              <a:rPr lang="hu-HU" altLang="hu-HU" dirty="0" smtClean="0"/>
              <a:t>igyekszünk az először megjelölt nyelvet biztosítani</a:t>
            </a:r>
          </a:p>
          <a:p>
            <a:pPr eaLnBrk="1" hangingPunct="1"/>
            <a:r>
              <a:rPr lang="hu-HU" altLang="hu-HU" dirty="0" smtClean="0"/>
              <a:t>a csoportok létszáma maximált, szükség esetén a másodikként megjelölt nyelvre osztjuk be</a:t>
            </a:r>
          </a:p>
        </p:txBody>
      </p:sp>
    </p:spTree>
    <p:extLst>
      <p:ext uri="{BB962C8B-B14F-4D97-AF65-F5344CB8AC3E}">
        <p14:creationId xmlns:p14="http://schemas.microsoft.com/office/powerpoint/2010/main" val="11768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Mindennapos testnevelés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3 óra órarendben + 2 óra délután</a:t>
            </a:r>
          </a:p>
          <a:p>
            <a:pPr lvl="1" eaLnBrk="1" hangingPunct="1"/>
            <a:r>
              <a:rPr lang="hu-HU" altLang="hu-HU" dirty="0" smtClean="0"/>
              <a:t>versenyszerű sport (egyesületi igazolás)</a:t>
            </a:r>
          </a:p>
          <a:p>
            <a:pPr lvl="1" eaLnBrk="1" hangingPunct="1"/>
            <a:r>
              <a:rPr lang="hu-HU" altLang="hu-HU" dirty="0" smtClean="0"/>
              <a:t>tömegsport (délután) – ingyenes</a:t>
            </a:r>
          </a:p>
          <a:p>
            <a:pPr lvl="1" eaLnBrk="1" hangingPunct="1"/>
            <a:r>
              <a:rPr lang="hu-HU" altLang="hu-HU" dirty="0" smtClean="0"/>
              <a:t>DSE: foci, kézilabda, kosárlabda, röplabda, úszás, szertorna – félévente  5.000 Ft + úszójegy (délután, este)</a:t>
            </a:r>
          </a:p>
          <a:p>
            <a:pPr lvl="1" eaLnBrk="1" hangingPunct="1"/>
            <a:r>
              <a:rPr lang="hu-HU" altLang="hu-HU" dirty="0" smtClean="0"/>
              <a:t>jelentkezni szeptemberben kell a testnevelőknél</a:t>
            </a:r>
          </a:p>
        </p:txBody>
      </p:sp>
    </p:spTree>
    <p:extLst>
      <p:ext uri="{BB962C8B-B14F-4D97-AF65-F5344CB8AC3E}">
        <p14:creationId xmlns:p14="http://schemas.microsoft.com/office/powerpoint/2010/main" val="24640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Iskolai étkezés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aját konyhánk van, érdemes kipróbálni!</a:t>
            </a:r>
          </a:p>
          <a:p>
            <a:pPr eaLnBrk="1" hangingPunct="1"/>
            <a:r>
              <a:rPr lang="hu-HU" altLang="hu-HU" dirty="0"/>
              <a:t>m</a:t>
            </a:r>
            <a:r>
              <a:rPr lang="hu-HU" altLang="hu-HU" dirty="0" smtClean="0"/>
              <a:t>ágnes csíkkal ellátott étkezési kártya (letéti díja: 600 Ft – első napra kell hozni)</a:t>
            </a:r>
          </a:p>
          <a:p>
            <a:pPr eaLnBrk="1" hangingPunct="1"/>
            <a:r>
              <a:rPr lang="hu-HU" altLang="hu-HU" dirty="0" smtClean="0"/>
              <a:t>első tanítási nap kell megrendelni, mely napokra kérik </a:t>
            </a:r>
          </a:p>
          <a:p>
            <a:pPr eaLnBrk="1" hangingPunct="1"/>
            <a:r>
              <a:rPr lang="hu-HU" altLang="hu-HU" dirty="0" smtClean="0"/>
              <a:t>Minden hónap 12-ig kell befizetni</a:t>
            </a:r>
          </a:p>
          <a:p>
            <a:pPr eaLnBrk="1" hangingPunct="1"/>
            <a:r>
              <a:rPr lang="hu-HU" altLang="hu-HU" dirty="0"/>
              <a:t>h</a:t>
            </a:r>
            <a:r>
              <a:rPr lang="hu-HU" altLang="hu-HU" dirty="0" smtClean="0"/>
              <a:t>a a befizetés elmarad, a következő hónaptól nem tudunk étkezést biztosítani.</a:t>
            </a:r>
          </a:p>
          <a:p>
            <a:pPr eaLnBrk="1" hangingPunct="1"/>
            <a:endParaRPr lang="hu-HU" altLang="hu-HU" dirty="0" smtClean="0"/>
          </a:p>
          <a:p>
            <a:pPr eaLnBrk="1" hangingPunct="1">
              <a:buFont typeface="Wingdings 2" pitchFamily="18" charset="2"/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0642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Étkezés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l</a:t>
            </a:r>
            <a:r>
              <a:rPr lang="hu-HU" altLang="hu-HU" dirty="0" smtClean="0"/>
              <a:t>emondani előző nap 9 óráig lehet</a:t>
            </a:r>
          </a:p>
          <a:p>
            <a:pPr eaLnBrk="1" hangingPunct="1"/>
            <a:r>
              <a:rPr lang="hu-HU" altLang="hu-HU" dirty="0"/>
              <a:t>n</a:t>
            </a:r>
            <a:r>
              <a:rPr lang="hu-HU" altLang="hu-HU" dirty="0" smtClean="0"/>
              <a:t>éhány nap lemondását a szülő telefonon tudja intézni:</a:t>
            </a:r>
          </a:p>
          <a:p>
            <a:pPr lvl="1" eaLnBrk="1" hangingPunct="1"/>
            <a:r>
              <a:rPr lang="hu-HU" altLang="hu-HU" dirty="0" smtClean="0"/>
              <a:t>76/ 506-912/gazdasági iroda</a:t>
            </a:r>
          </a:p>
          <a:p>
            <a:pPr lvl="1" eaLnBrk="1" hangingPunct="1"/>
            <a:r>
              <a:rPr lang="hu-HU" altLang="hu-HU" dirty="0" smtClean="0"/>
              <a:t>30/743-57-47</a:t>
            </a:r>
          </a:p>
          <a:p>
            <a:pPr lvl="1" eaLnBrk="1" hangingPunct="1"/>
            <a:r>
              <a:rPr lang="hu-HU" altLang="hu-HU" dirty="0" err="1" smtClean="0"/>
              <a:t>molnarne.marika</a:t>
            </a:r>
            <a:r>
              <a:rPr lang="hu-HU" altLang="hu-HU" dirty="0" smtClean="0"/>
              <a:t>@</a:t>
            </a:r>
            <a:r>
              <a:rPr lang="hu-HU" altLang="hu-HU" dirty="0" err="1" smtClean="0"/>
              <a:t>kecskemet.piar.hu</a:t>
            </a:r>
            <a:endParaRPr lang="hu-HU" altLang="hu-HU" dirty="0" smtClean="0"/>
          </a:p>
          <a:p>
            <a:pPr eaLnBrk="1" hangingPunct="1"/>
            <a:r>
              <a:rPr lang="hu-HU" altLang="hu-HU" dirty="0"/>
              <a:t>v</a:t>
            </a:r>
            <a:r>
              <a:rPr lang="hu-HU" altLang="hu-HU" dirty="0" smtClean="0"/>
              <a:t>égleges lemondást írásban vagy </a:t>
            </a:r>
            <a:r>
              <a:rPr lang="hu-HU" altLang="hu-HU" dirty="0" err="1" smtClean="0"/>
              <a:t>emailben</a:t>
            </a:r>
            <a:r>
              <a:rPr lang="hu-HU" altLang="hu-HU" dirty="0" smtClean="0"/>
              <a:t> adjon a szülő </a:t>
            </a:r>
          </a:p>
        </p:txBody>
      </p:sp>
    </p:spTree>
    <p:extLst>
      <p:ext uri="{BB962C8B-B14F-4D97-AF65-F5344CB8AC3E}">
        <p14:creationId xmlns:p14="http://schemas.microsoft.com/office/powerpoint/2010/main" val="225319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Étkezés fizetése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/>
              <a:t>k</a:t>
            </a:r>
            <a:r>
              <a:rPr lang="hu-HU" altLang="hu-HU" b="1" dirty="0" smtClean="0"/>
              <a:t>észpénz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/>
              <a:t>átutalás</a:t>
            </a:r>
          </a:p>
          <a:p>
            <a:pPr lvl="1" eaLnBrk="1" hangingPunct="1"/>
            <a:r>
              <a:rPr lang="hu-HU" altLang="hu-HU" dirty="0"/>
              <a:t>szülő utalja át havonta a számlájáról a pénzt</a:t>
            </a:r>
          </a:p>
          <a:p>
            <a:pPr lvl="1" eaLnBrk="1" hangingPunct="1"/>
            <a:r>
              <a:rPr lang="hu-HU" altLang="hu-HU" dirty="0" err="1"/>
              <a:t>emailben</a:t>
            </a:r>
            <a:r>
              <a:rPr lang="hu-HU" altLang="hu-HU" dirty="0"/>
              <a:t> kapja meg a számlát, mennyit kell utalni</a:t>
            </a:r>
          </a:p>
          <a:p>
            <a:pPr lvl="1" eaLnBrk="1" hangingPunct="1"/>
            <a:r>
              <a:rPr lang="hu-HU" altLang="hu-HU" dirty="0"/>
              <a:t>minden hónapban figyelni kell rá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 smtClean="0"/>
              <a:t>beszedési megbízás</a:t>
            </a:r>
          </a:p>
          <a:p>
            <a:pPr lvl="1" eaLnBrk="1" hangingPunct="1"/>
            <a:r>
              <a:rPr lang="hu-HU" altLang="hu-HU" dirty="0"/>
              <a:t>i</a:t>
            </a:r>
            <a:r>
              <a:rPr lang="hu-HU" altLang="hu-HU" dirty="0" smtClean="0"/>
              <a:t>skola havonta emeli le a díjat az átutalási számláról (állandó megbízás)</a:t>
            </a:r>
          </a:p>
          <a:p>
            <a:pPr lvl="1" eaLnBrk="1" hangingPunct="1"/>
            <a:r>
              <a:rPr lang="hu-HU" altLang="hu-HU" dirty="0" err="1" smtClean="0"/>
              <a:t>email-ben</a:t>
            </a:r>
            <a:r>
              <a:rPr lang="hu-HU" altLang="hu-HU" dirty="0" smtClean="0"/>
              <a:t> küldjük el a felhatalmazást, amit a bankba el kell vinniük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2943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4400" dirty="0" smtClean="0"/>
              <a:t>Fizetési módot egy tanéven belül ne változtassanak!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58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701</Words>
  <Application>Microsoft Office PowerPoint</Application>
  <PresentationFormat>Diavetítés a képernyőre (4:3 oldalarány)</PresentationFormat>
  <Paragraphs>124</Paragraphs>
  <Slides>24</Slides>
  <Notes>0</Notes>
  <HiddenSlides>1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Áramlás</vt:lpstr>
      <vt:lpstr>Gimnáziumi beiratkozás</vt:lpstr>
      <vt:lpstr>Nyelvi csoportok</vt:lpstr>
      <vt:lpstr>Francia emelt óraszámú nyelvi képzés</vt:lpstr>
      <vt:lpstr>Második idegen nyelv (3 óra)</vt:lpstr>
      <vt:lpstr>Mindennapos testnevelés</vt:lpstr>
      <vt:lpstr>Iskolai étkezés</vt:lpstr>
      <vt:lpstr>Étkezés</vt:lpstr>
      <vt:lpstr>Étkezés fizetése</vt:lpstr>
      <vt:lpstr>PowerPoint bemutató</vt:lpstr>
      <vt:lpstr>Kedvezményes étkezés (50%)</vt:lpstr>
      <vt:lpstr>Ingyen tankönyv jogosultság</vt:lpstr>
      <vt:lpstr>Gazdasági iroda</vt:lpstr>
      <vt:lpstr>Gólyatábor</vt:lpstr>
      <vt:lpstr>PowerPoint bemutató</vt:lpstr>
      <vt:lpstr>Diákigazolvány</vt:lpstr>
      <vt:lpstr>Diákigazolvány</vt:lpstr>
      <vt:lpstr>Tanév eleji információk</vt:lpstr>
      <vt:lpstr>Kollégium</vt:lpstr>
      <vt:lpstr>Első tanítási nap</vt:lpstr>
      <vt:lpstr>Zarándoklat</vt:lpstr>
      <vt:lpstr>Tájékoztató a tanév kezdetéről</vt:lpstr>
      <vt:lpstr>Szülői értekezletek</vt:lpstr>
      <vt:lpstr>Nyári ügyelet</vt:lpstr>
      <vt:lpstr>Osztályfőnökök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Gimnáziumi beiratkozás</dc:title>
  <dc:creator>TSA</dc:creator>
  <cp:lastModifiedBy>Kása Éva</cp:lastModifiedBy>
  <cp:revision>29</cp:revision>
  <dcterms:created xsi:type="dcterms:W3CDTF">2016-06-17T06:51:30Z</dcterms:created>
  <dcterms:modified xsi:type="dcterms:W3CDTF">2018-06-26T08:46:47Z</dcterms:modified>
</cp:coreProperties>
</file>