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5" r:id="rId3"/>
    <p:sldId id="297" r:id="rId4"/>
    <p:sldId id="298" r:id="rId5"/>
    <p:sldId id="265" r:id="rId6"/>
    <p:sldId id="300" r:id="rId7"/>
    <p:sldId id="269" r:id="rId8"/>
    <p:sldId id="270" r:id="rId9"/>
    <p:sldId id="271" r:id="rId10"/>
    <p:sldId id="272" r:id="rId11"/>
    <p:sldId id="275" r:id="rId12"/>
    <p:sldId id="276" r:id="rId13"/>
    <p:sldId id="277" r:id="rId14"/>
    <p:sldId id="282" r:id="rId15"/>
    <p:sldId id="283" r:id="rId16"/>
    <p:sldId id="291" r:id="rId17"/>
    <p:sldId id="292" r:id="rId18"/>
    <p:sldId id="294" r:id="rId19"/>
    <p:sldId id="301" r:id="rId20"/>
    <p:sldId id="302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54B41-10E2-4A8E-A638-C8E9904DA49E}" type="datetimeFigureOut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46D49-3AE5-4CC5-9F1D-E5370FD6FE0D}" type="slidenum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682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A60BE-78C3-4550-9294-2BC171CA7E00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CC146-A4A6-4EB9-8436-942FDFF885C8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63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C3ACB-D1A9-4897-9661-6D5AD5F514B0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5F8CF-F7D1-4E05-BAD8-4D84C1F1A7C7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26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8DDDC-D78F-4AB4-91CB-34E3D41AE9D9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5EE94-22E4-4097-9021-517574641F58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69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F47B-20B8-4EC6-985C-D88987C0A262}" type="datetimeFigureOut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5AA2E-B48A-44F8-8F3B-9E88C10AE17C}" type="slidenum">
              <a:rPr lang="hu-HU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85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18C1E-6B97-4267-AD51-C8A76E24BEFA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C70DA-D6FC-4070-A67E-A67DE841EE04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25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D664-3A56-4E47-BCE4-772EA61DD793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64A4D-84B4-4633-83F9-CD8EB5A581E5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25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F96C-975D-4DF9-A411-56F9752831CF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1ABFE-2290-4581-B150-086ECC9A869F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72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9802F-09A3-4555-9276-AA7617BF72CF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41A94-1F43-44B1-B071-2ED9F22A2B56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20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4012D-A992-4EDF-9718-09F1E8A13885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2A057-A429-4A73-9D24-CED4B4FF48AB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25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990BE-E862-4BAB-BC7C-00AC79E69271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5F18A-F384-4F39-81E8-0A8BD85DEBDA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86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B77480-28B4-44A8-A4F6-750719FE72AA}" type="datetimeFigureOut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2019. 06. 25.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AD28BD-68B0-4DF8-B10D-246F86B6A63D}" type="slidenum">
              <a:rPr lang="hu-HU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hu-H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856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dirty="0" smtClean="0"/>
              <a:t>Gimnáziumi beiratkozás</a:t>
            </a:r>
            <a:endParaRPr lang="hu-HU" dirty="0"/>
          </a:p>
        </p:txBody>
      </p:sp>
      <p:sp>
        <p:nvSpPr>
          <p:cNvPr id="5123" name="Alcím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hu-HU" altLang="hu-HU" dirty="0" smtClean="0"/>
              <a:t>2019. június 25.</a:t>
            </a:r>
          </a:p>
        </p:txBody>
      </p:sp>
    </p:spTree>
    <p:extLst>
      <p:ext uri="{BB962C8B-B14F-4D97-AF65-F5344CB8AC3E}">
        <p14:creationId xmlns:p14="http://schemas.microsoft.com/office/powerpoint/2010/main" val="276900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Ingyen tankönyv jogosultság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2017-óta mindenki alanyi jogon ingyen kapja 9. évfolyamon a tankönyvet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Használatra adjuk őket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használt könyvet (is) fognak kapni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nem írhatnak bele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tanév végén vissza kell adni a könyvtárnak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hu-HU" dirty="0" smtClean="0"/>
              <a:t>Meg lehet (iskolán keresztül is) vásárolni – ezt jelöljék a tankönyvrendelő lapon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04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Gazdasági iroda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Rendház területén (menza melletti fehér házban)</a:t>
            </a:r>
          </a:p>
          <a:p>
            <a:pPr eaLnBrk="1" hangingPunct="1"/>
            <a:r>
              <a:rPr lang="hu-HU" altLang="hu-HU" dirty="0"/>
              <a:t>j</a:t>
            </a:r>
            <a:r>
              <a:rPr lang="hu-HU" altLang="hu-HU" dirty="0" smtClean="0"/>
              <a:t>úniusban hétfő-péntek: 7.30-16 óráig</a:t>
            </a:r>
          </a:p>
          <a:p>
            <a:pPr eaLnBrk="1" hangingPunct="1"/>
            <a:r>
              <a:rPr lang="hu-HU" altLang="hu-HU" dirty="0"/>
              <a:t>j</a:t>
            </a:r>
            <a:r>
              <a:rPr lang="hu-HU" altLang="hu-HU" dirty="0" smtClean="0"/>
              <a:t>úlius - augusztus 20-ig szerdai ügyelet</a:t>
            </a:r>
          </a:p>
          <a:p>
            <a:pPr eaLnBrk="1" hangingPunct="1"/>
            <a:r>
              <a:rPr lang="hu-HU" altLang="hu-HU" dirty="0" smtClean="0"/>
              <a:t>76/ 506-912/ 206 vagy 207 mellék</a:t>
            </a:r>
          </a:p>
          <a:p>
            <a:pPr eaLnBrk="1" hangingPunct="1"/>
            <a:r>
              <a:rPr lang="hu-HU" altLang="hu-HU" dirty="0" smtClean="0"/>
              <a:t>30/743-57-47</a:t>
            </a:r>
          </a:p>
        </p:txBody>
      </p:sp>
    </p:spTree>
    <p:extLst>
      <p:ext uri="{BB962C8B-B14F-4D97-AF65-F5344CB8AC3E}">
        <p14:creationId xmlns:p14="http://schemas.microsoft.com/office/powerpoint/2010/main" val="68186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Gólyatábor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/>
              <a:t>m</a:t>
            </a:r>
            <a:r>
              <a:rPr lang="hu-HU" dirty="0" smtClean="0"/>
              <a:t>indenkinek ajánljuk!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/>
              <a:t>j</a:t>
            </a:r>
            <a:r>
              <a:rPr lang="hu-HU" dirty="0" smtClean="0"/>
              <a:t>ó lehetőség az osztálytársak, tanárok megismerésére, közösségépítésre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csak a 9. évfolyamosak vesznek rajta részt + tanárok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2019. augusztus 28-29.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hu-HU" dirty="0" smtClean="0"/>
              <a:t>2 nap 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hu-HU" dirty="0" smtClean="0"/>
              <a:t>nap: Arborétum, Mária-kápolna (ismerkedés, sport)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hu-HU" dirty="0" smtClean="0"/>
              <a:t>nap: Tiszaug (gyaloglás, kenuzás, fürdés)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79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augusztus elejétől a honlapon részletes tájékoztató olvasható</a:t>
            </a:r>
          </a:p>
          <a:p>
            <a:pPr eaLnBrk="1" hangingPunct="1"/>
            <a:r>
              <a:rPr lang="hu-HU" altLang="hu-HU" dirty="0" smtClean="0"/>
              <a:t>6.000-7.500 </a:t>
            </a:r>
            <a:r>
              <a:rPr lang="hu-HU" altLang="hu-HU" dirty="0" smtClean="0"/>
              <a:t>Ft</a:t>
            </a:r>
          </a:p>
          <a:p>
            <a:pPr lvl="1" eaLnBrk="1" hangingPunct="1"/>
            <a:r>
              <a:rPr lang="hu-HU" altLang="hu-HU" dirty="0"/>
              <a:t>programok </a:t>
            </a:r>
          </a:p>
          <a:p>
            <a:pPr lvl="1" eaLnBrk="1" hangingPunct="1"/>
            <a:r>
              <a:rPr lang="hu-HU" altLang="hu-HU" dirty="0" smtClean="0"/>
              <a:t>étkezés</a:t>
            </a:r>
            <a:endParaRPr lang="hu-HU" altLang="hu-HU" dirty="0"/>
          </a:p>
          <a:p>
            <a:pPr lvl="1" eaLnBrk="1" hangingPunct="1"/>
            <a:r>
              <a:rPr lang="hu-HU" altLang="hu-HU" dirty="0" smtClean="0"/>
              <a:t>utazás Tiszaugra</a:t>
            </a:r>
          </a:p>
          <a:p>
            <a:pPr lvl="1" eaLnBrk="1" hangingPunct="1"/>
            <a:r>
              <a:rPr lang="hu-HU" altLang="hu-HU" dirty="0" smtClean="0"/>
              <a:t>iskolai póló</a:t>
            </a:r>
          </a:p>
          <a:p>
            <a:pPr lvl="1" eaLnBrk="1" hangingPunct="1"/>
            <a:r>
              <a:rPr lang="hu-HU" altLang="hu-HU" dirty="0" smtClean="0"/>
              <a:t>szállás </a:t>
            </a:r>
            <a:r>
              <a:rPr lang="hu-HU" altLang="hu-HU" dirty="0"/>
              <a:t>– kollégiumban </a:t>
            </a:r>
            <a:r>
              <a:rPr lang="hu-HU" altLang="hu-HU" dirty="0" smtClean="0"/>
              <a:t>(ajánljuk mindenkinek, még a kecskemétieknek is!)</a:t>
            </a:r>
            <a:endParaRPr lang="hu-HU" altLang="hu-HU" dirty="0"/>
          </a:p>
          <a:p>
            <a:pPr lvl="1"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20254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Diákigazolvány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sz="2800" dirty="0" smtClean="0"/>
              <a:t>Okmány Irodában / Kormányablaknál kell(</a:t>
            </a:r>
            <a:r>
              <a:rPr lang="hu-HU" altLang="hu-HU" sz="2800" dirty="0" err="1" smtClean="0"/>
              <a:t>ett</a:t>
            </a:r>
            <a:r>
              <a:rPr lang="hu-HU" altLang="hu-HU" sz="2800" dirty="0" smtClean="0"/>
              <a:t>) megrendelni</a:t>
            </a:r>
          </a:p>
          <a:p>
            <a:pPr eaLnBrk="1" hangingPunct="1"/>
            <a:r>
              <a:rPr lang="hu-HU" altLang="hu-HU" sz="2800" dirty="0" smtClean="0"/>
              <a:t>beiratkozáskor beszedjük az ott kapott lapot – mi indítjuk el az igazolvány megrendelését</a:t>
            </a:r>
          </a:p>
          <a:p>
            <a:pPr eaLnBrk="1" hangingPunct="1"/>
            <a:r>
              <a:rPr lang="hu-HU" altLang="hu-HU" sz="2800" dirty="0" smtClean="0"/>
              <a:t>iskolába érkeznek meg az igazolványok</a:t>
            </a:r>
          </a:p>
          <a:p>
            <a:pPr eaLnBrk="1" hangingPunct="1"/>
            <a:r>
              <a:rPr lang="hu-HU" altLang="hu-HU" sz="2800" dirty="0" smtClean="0"/>
              <a:t>Piarista Általános Iskolások diákigazolványa ha 8 évnél fiatalabb, nem kötelező újat csináltatni.</a:t>
            </a:r>
          </a:p>
        </p:txBody>
      </p:sp>
    </p:spTree>
    <p:extLst>
      <p:ext uri="{BB962C8B-B14F-4D97-AF65-F5344CB8AC3E}">
        <p14:creationId xmlns:p14="http://schemas.microsoft.com/office/powerpoint/2010/main" val="188314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Diákigazolvány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h</a:t>
            </a:r>
            <a:r>
              <a:rPr lang="hu-HU" altLang="hu-HU" dirty="0" smtClean="0"/>
              <a:t>a nem jártak az Okmány Irodában / Kormányablaknál: </a:t>
            </a:r>
          </a:p>
          <a:p>
            <a:pPr lvl="1" eaLnBrk="1" hangingPunct="1"/>
            <a:r>
              <a:rPr lang="hu-HU" altLang="hu-HU" dirty="0" smtClean="0"/>
              <a:t>mielőbb menjenek el </a:t>
            </a:r>
          </a:p>
          <a:p>
            <a:pPr lvl="1" eaLnBrk="1" hangingPunct="1"/>
            <a:r>
              <a:rPr lang="hu-HU" altLang="hu-HU" dirty="0" smtClean="0"/>
              <a:t>iskolatitkárnál adják le az Okmány Irodában kapott lapot (június végégig minden munkanap </a:t>
            </a:r>
            <a:r>
              <a:rPr lang="hu-HU" altLang="hu-HU" dirty="0"/>
              <a:t>be lehet hozni</a:t>
            </a:r>
            <a:r>
              <a:rPr lang="hu-HU" altLang="hu-HU" dirty="0" smtClean="0"/>
              <a:t>)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1755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Z</a:t>
            </a:r>
            <a:r>
              <a:rPr lang="hu-HU" altLang="hu-HU" dirty="0" smtClean="0"/>
              <a:t>arándoklat</a:t>
            </a:r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zeptember 7-én, szombaton </a:t>
            </a:r>
          </a:p>
          <a:p>
            <a:pPr eaLnBrk="1" hangingPunct="1"/>
            <a:r>
              <a:rPr lang="hu-HU" altLang="hu-HU" dirty="0" smtClean="0"/>
              <a:t>cél: </a:t>
            </a:r>
            <a:r>
              <a:rPr lang="hu-HU" altLang="hu-HU" dirty="0" err="1" smtClean="0"/>
              <a:t>Petőfiszállás-Szentkút</a:t>
            </a:r>
            <a:r>
              <a:rPr lang="hu-HU" altLang="hu-HU" dirty="0" smtClean="0"/>
              <a:t> </a:t>
            </a:r>
          </a:p>
          <a:p>
            <a:pPr eaLnBrk="1" hangingPunct="1"/>
            <a:r>
              <a:rPr lang="hu-HU" altLang="hu-HU" dirty="0" smtClean="0"/>
              <a:t>kérünk mindenkit, hogy erre a hétvégre ne szervezzen családi programot</a:t>
            </a:r>
            <a:r>
              <a:rPr lang="hu-HU" altLang="hu-HU" dirty="0"/>
              <a:t>!</a:t>
            </a:r>
            <a:endParaRPr lang="hu-HU" altLang="hu-HU" dirty="0" smtClean="0"/>
          </a:p>
          <a:p>
            <a:pPr eaLnBrk="1" hangingPunct="1"/>
            <a:r>
              <a:rPr lang="hu-HU" altLang="hu-HU" dirty="0" smtClean="0"/>
              <a:t>zarándoklaton való részvétel tanítási napnak számít. A kollégisták is számítsanak erre programra</a:t>
            </a:r>
          </a:p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zombat este visszajövünk Kecskemétre, hazautazás 18 óra után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66115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T</a:t>
            </a:r>
            <a:r>
              <a:rPr lang="hu-HU" altLang="hu-HU" dirty="0" smtClean="0"/>
              <a:t>ájékoztató a tanév kezdetéről</a:t>
            </a:r>
          </a:p>
        </p:txBody>
      </p:sp>
      <p:sp>
        <p:nvSpPr>
          <p:cNvPr id="1024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augusztus elejétől az </a:t>
            </a:r>
            <a:r>
              <a:rPr lang="hu-HU" altLang="hu-HU" b="1" dirty="0" smtClean="0"/>
              <a:t>iskolai honlapon </a:t>
            </a:r>
            <a:r>
              <a:rPr lang="hu-HU" altLang="hu-HU" b="1" dirty="0" smtClean="0"/>
              <a:t>olvasható:</a:t>
            </a:r>
          </a:p>
          <a:p>
            <a:pPr lvl="1" eaLnBrk="1" hangingPunct="1"/>
            <a:r>
              <a:rPr lang="hu-HU" altLang="hu-HU" dirty="0" smtClean="0"/>
              <a:t>gólyatáborról</a:t>
            </a:r>
          </a:p>
          <a:p>
            <a:pPr lvl="1" eaLnBrk="1" hangingPunct="1"/>
            <a:r>
              <a:rPr lang="hu-HU" altLang="hu-HU" dirty="0" smtClean="0"/>
              <a:t>tanév elején fontos tudnivalókról</a:t>
            </a:r>
          </a:p>
          <a:p>
            <a:pPr lvl="1" eaLnBrk="1" hangingPunct="1"/>
            <a:r>
              <a:rPr lang="hu-HU" altLang="hu-HU" dirty="0" smtClean="0"/>
              <a:t>tanárok </a:t>
            </a:r>
            <a:r>
              <a:rPr lang="hu-HU" altLang="hu-HU" dirty="0" smtClean="0"/>
              <a:t>által kért </a:t>
            </a:r>
            <a:r>
              <a:rPr lang="hu-HU" altLang="hu-HU" dirty="0" smtClean="0"/>
              <a:t>füzetekről </a:t>
            </a:r>
            <a:r>
              <a:rPr lang="hu-HU" altLang="hu-HU" dirty="0" smtClean="0"/>
              <a:t>és egyéb </a:t>
            </a:r>
            <a:r>
              <a:rPr lang="hu-HU" altLang="hu-HU" dirty="0" smtClean="0"/>
              <a:t>taneszközökről</a:t>
            </a:r>
          </a:p>
          <a:p>
            <a:pPr lvl="1" eaLnBrk="1" hangingPunct="1"/>
            <a:r>
              <a:rPr lang="hu-HU" altLang="hu-HU" dirty="0" smtClean="0"/>
              <a:t>zarándoklatról</a:t>
            </a:r>
            <a:r>
              <a:rPr lang="hu-HU" altLang="hu-HU" dirty="0" smtClean="0"/>
              <a:t> </a:t>
            </a:r>
            <a:endParaRPr lang="hu-HU" altLang="hu-HU" dirty="0" smtClean="0"/>
          </a:p>
          <a:p>
            <a:pPr marL="0" indent="0" eaLnBrk="1" hangingPunct="1">
              <a:buNone/>
            </a:pPr>
            <a:endParaRPr lang="hu-HU" altLang="hu-HU" dirty="0" smtClean="0"/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32383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zülői értekezletek</a:t>
            </a:r>
          </a:p>
        </p:txBody>
      </p:sp>
      <p:sp>
        <p:nvSpPr>
          <p:cNvPr id="1229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szeptember első felében lesznek, az osztályfőnökök által meghatározott időpontban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24352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Osztályfőnökök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9.A – Tősér Anna(magyar-francia)</a:t>
            </a:r>
          </a:p>
          <a:p>
            <a:r>
              <a:rPr lang="hu-HU" dirty="0" smtClean="0"/>
              <a:t>9.B – </a:t>
            </a:r>
            <a:r>
              <a:rPr lang="hu-HU" dirty="0" err="1" smtClean="0"/>
              <a:t>Matusz</a:t>
            </a:r>
            <a:r>
              <a:rPr lang="hu-HU" dirty="0" smtClean="0"/>
              <a:t> Gabriella (informatika)</a:t>
            </a:r>
          </a:p>
          <a:p>
            <a:r>
              <a:rPr lang="hu-HU" dirty="0" smtClean="0"/>
              <a:t>9.C – </a:t>
            </a:r>
            <a:r>
              <a:rPr lang="hu-HU" dirty="0" err="1" smtClean="0"/>
              <a:t>Bezsenyi</a:t>
            </a:r>
            <a:r>
              <a:rPr lang="hu-HU" dirty="0" smtClean="0"/>
              <a:t> Boglárka (német)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750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Nyelvi csoportok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május végén megírt dolgozat alapján osztjuk be a diákokat tudásszint szerinti csoportokba az  általános iskolában tanult idegen nyelvből</a:t>
            </a:r>
          </a:p>
          <a:p>
            <a:pPr eaLnBrk="1" hangingPunct="1"/>
            <a:r>
              <a:rPr lang="hu-HU" altLang="hu-HU" dirty="0" smtClean="0"/>
              <a:t>eredmények az osztályfőnöknél</a:t>
            </a:r>
          </a:p>
          <a:p>
            <a:pPr eaLnBrk="1" hangingPunct="1"/>
            <a:r>
              <a:rPr lang="hu-HU" altLang="hu-HU" dirty="0" smtClean="0"/>
              <a:t>első idegen nyelv: heti 5 óra</a:t>
            </a:r>
          </a:p>
          <a:p>
            <a:pPr eaLnBrk="1" hangingPunct="1"/>
            <a:r>
              <a:rPr lang="hu-HU" altLang="hu-HU" dirty="0" smtClean="0"/>
              <a:t>évfolyam szintű nyelvi bontás van: 4 angol, 2 német és kellő számú jelentkező esetén 1 francia csoport</a:t>
            </a:r>
          </a:p>
        </p:txBody>
      </p:sp>
    </p:spTree>
    <p:extLst>
      <p:ext uri="{BB962C8B-B14F-4D97-AF65-F5344CB8AC3E}">
        <p14:creationId xmlns:p14="http://schemas.microsoft.com/office/powerpoint/2010/main" val="183351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 </a:t>
            </a:r>
            <a:r>
              <a:rPr lang="hu-HU" dirty="0" smtClean="0"/>
              <a:t>Figyelmükbe ajánljuk még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énekkari toborzó</a:t>
            </a:r>
          </a:p>
          <a:p>
            <a:r>
              <a:rPr lang="hu-HU" dirty="0" smtClean="0"/>
              <a:t>színházbérlet</a:t>
            </a:r>
          </a:p>
        </p:txBody>
      </p:sp>
    </p:spTree>
    <p:extLst>
      <p:ext uri="{BB962C8B-B14F-4D97-AF65-F5344CB8AC3E}">
        <p14:creationId xmlns:p14="http://schemas.microsoft.com/office/powerpoint/2010/main" val="362603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Második idegen nyelv (3 óra)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két nyelvet kértünk megjelölni</a:t>
            </a:r>
          </a:p>
          <a:p>
            <a:pPr eaLnBrk="1" hangingPunct="1"/>
            <a:r>
              <a:rPr lang="hu-HU" altLang="hu-HU" dirty="0" smtClean="0"/>
              <a:t>igyekszünk az először megjelölt nyelvet biztosítani</a:t>
            </a:r>
          </a:p>
          <a:p>
            <a:pPr eaLnBrk="1" hangingPunct="1"/>
            <a:r>
              <a:rPr lang="hu-HU" altLang="hu-HU" dirty="0" smtClean="0"/>
              <a:t>a csoportok létszáma maximált, szükség esetén a másodikként megjelölt nyelvre osztjuk be</a:t>
            </a:r>
          </a:p>
        </p:txBody>
      </p:sp>
    </p:spTree>
    <p:extLst>
      <p:ext uri="{BB962C8B-B14F-4D97-AF65-F5344CB8AC3E}">
        <p14:creationId xmlns:p14="http://schemas.microsoft.com/office/powerpoint/2010/main" val="11768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Mindennapos testnevelés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3 óra órarendben + 2 óra délután</a:t>
            </a:r>
          </a:p>
          <a:p>
            <a:pPr lvl="1" eaLnBrk="1" hangingPunct="1"/>
            <a:r>
              <a:rPr lang="hu-HU" altLang="hu-HU" dirty="0" smtClean="0"/>
              <a:t>versenyszerű sport (egyesületi igazolás)</a:t>
            </a:r>
          </a:p>
          <a:p>
            <a:pPr lvl="1" eaLnBrk="1" hangingPunct="1"/>
            <a:r>
              <a:rPr lang="hu-HU" altLang="hu-HU" dirty="0" smtClean="0"/>
              <a:t>tömegsport (délután) – ingyenes</a:t>
            </a:r>
          </a:p>
          <a:p>
            <a:pPr lvl="1" eaLnBrk="1" hangingPunct="1"/>
            <a:r>
              <a:rPr lang="hu-HU" altLang="hu-HU" dirty="0" smtClean="0"/>
              <a:t>DSE: foci, kézilabda, kosárlabda, röplabda, úszás, szertorna – félévente  5.000 Ft + úszójegy (délután, este)</a:t>
            </a:r>
          </a:p>
          <a:p>
            <a:pPr lvl="1" eaLnBrk="1" hangingPunct="1"/>
            <a:r>
              <a:rPr lang="hu-HU" altLang="hu-HU" dirty="0" smtClean="0"/>
              <a:t>jelentkezni szeptemberben kell a testnevelőknél</a:t>
            </a:r>
          </a:p>
        </p:txBody>
      </p:sp>
    </p:spTree>
    <p:extLst>
      <p:ext uri="{BB962C8B-B14F-4D97-AF65-F5344CB8AC3E}">
        <p14:creationId xmlns:p14="http://schemas.microsoft.com/office/powerpoint/2010/main" val="246403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Iskolai étkezés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s</a:t>
            </a:r>
            <a:r>
              <a:rPr lang="hu-HU" altLang="hu-HU" dirty="0" smtClean="0"/>
              <a:t>aját konyhánk van, érdemes kipróbálni!</a:t>
            </a:r>
          </a:p>
          <a:p>
            <a:pPr eaLnBrk="1" hangingPunct="1"/>
            <a:r>
              <a:rPr lang="hu-HU" altLang="hu-HU" dirty="0"/>
              <a:t>m</a:t>
            </a:r>
            <a:r>
              <a:rPr lang="hu-HU" altLang="hu-HU" dirty="0" smtClean="0"/>
              <a:t>ágnes csíkkal ellátott étkezési kártya (letéti díja: 600 Ft – első napra kell hozni)</a:t>
            </a:r>
          </a:p>
          <a:p>
            <a:pPr eaLnBrk="1" hangingPunct="1"/>
            <a:r>
              <a:rPr lang="hu-HU" altLang="hu-HU" dirty="0" smtClean="0"/>
              <a:t>első tanítási nap kell megrendelni, mely napokra kérik </a:t>
            </a:r>
          </a:p>
          <a:p>
            <a:pPr eaLnBrk="1" hangingPunct="1"/>
            <a:r>
              <a:rPr lang="hu-HU" altLang="hu-HU" dirty="0" smtClean="0"/>
              <a:t>Minden hónap 12-ig kell befizetni</a:t>
            </a:r>
          </a:p>
          <a:p>
            <a:pPr eaLnBrk="1" hangingPunct="1"/>
            <a:r>
              <a:rPr lang="hu-HU" altLang="hu-HU" dirty="0"/>
              <a:t>h</a:t>
            </a:r>
            <a:r>
              <a:rPr lang="hu-HU" altLang="hu-HU" dirty="0" smtClean="0"/>
              <a:t>a a befizetés elmarad, a következő hónaptól nem tudunk étkezést biztosítani.</a:t>
            </a:r>
          </a:p>
          <a:p>
            <a:pPr eaLnBrk="1" hangingPunct="1"/>
            <a:endParaRPr lang="hu-HU" altLang="hu-HU" dirty="0" smtClean="0"/>
          </a:p>
          <a:p>
            <a:pPr eaLnBrk="1" hangingPunct="1">
              <a:buFont typeface="Wingdings 2" pitchFamily="18" charset="2"/>
              <a:buNone/>
            </a:pPr>
            <a:endParaRPr lang="hu-HU" altLang="hu-HU" dirty="0" smtClean="0"/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306428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Étkezés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altLang="hu-HU" dirty="0"/>
              <a:t>l</a:t>
            </a:r>
            <a:r>
              <a:rPr lang="hu-HU" altLang="hu-HU" dirty="0" smtClean="0"/>
              <a:t>emondani előző nap 9 óráig lehet</a:t>
            </a:r>
          </a:p>
          <a:p>
            <a:pPr eaLnBrk="1" hangingPunct="1"/>
            <a:r>
              <a:rPr lang="hu-HU" altLang="hu-HU" dirty="0"/>
              <a:t>n</a:t>
            </a:r>
            <a:r>
              <a:rPr lang="hu-HU" altLang="hu-HU" dirty="0" smtClean="0"/>
              <a:t>éhány nap lemondását a szülő telefonon tudja intézni:</a:t>
            </a:r>
          </a:p>
          <a:p>
            <a:pPr lvl="1" eaLnBrk="1" hangingPunct="1"/>
            <a:r>
              <a:rPr lang="hu-HU" altLang="hu-HU" dirty="0" smtClean="0"/>
              <a:t>76/ 506-912/gazdasági iroda</a:t>
            </a:r>
          </a:p>
          <a:p>
            <a:pPr lvl="1" eaLnBrk="1" hangingPunct="1"/>
            <a:r>
              <a:rPr lang="hu-HU" altLang="hu-HU" dirty="0" smtClean="0"/>
              <a:t>30/743-57-47</a:t>
            </a:r>
          </a:p>
          <a:p>
            <a:pPr lvl="1" eaLnBrk="1" hangingPunct="1"/>
            <a:r>
              <a:rPr lang="hu-HU" altLang="hu-HU" dirty="0" err="1" smtClean="0"/>
              <a:t>molnarne.marika</a:t>
            </a:r>
            <a:r>
              <a:rPr lang="hu-HU" altLang="hu-HU" dirty="0" smtClean="0"/>
              <a:t>@</a:t>
            </a:r>
            <a:r>
              <a:rPr lang="hu-HU" altLang="hu-HU" dirty="0" err="1" smtClean="0"/>
              <a:t>kecskemet.piar.hu</a:t>
            </a:r>
            <a:endParaRPr lang="hu-HU" altLang="hu-HU" dirty="0" smtClean="0"/>
          </a:p>
          <a:p>
            <a:pPr eaLnBrk="1" hangingPunct="1"/>
            <a:r>
              <a:rPr lang="hu-HU" altLang="hu-HU" dirty="0"/>
              <a:t>v</a:t>
            </a:r>
            <a:r>
              <a:rPr lang="hu-HU" altLang="hu-HU" dirty="0" smtClean="0"/>
              <a:t>égleges lemondást írásban vagy </a:t>
            </a:r>
            <a:r>
              <a:rPr lang="hu-HU" altLang="hu-HU" dirty="0" err="1" smtClean="0"/>
              <a:t>emailben</a:t>
            </a:r>
            <a:r>
              <a:rPr lang="hu-HU" altLang="hu-HU" dirty="0" smtClean="0"/>
              <a:t> adjon a szülő </a:t>
            </a:r>
          </a:p>
        </p:txBody>
      </p:sp>
    </p:spTree>
    <p:extLst>
      <p:ext uri="{BB962C8B-B14F-4D97-AF65-F5344CB8AC3E}">
        <p14:creationId xmlns:p14="http://schemas.microsoft.com/office/powerpoint/2010/main" val="225319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dirty="0" smtClean="0"/>
              <a:t>Étkezés fizetése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hu-HU" altLang="hu-HU" b="1" dirty="0"/>
              <a:t>k</a:t>
            </a:r>
            <a:r>
              <a:rPr lang="hu-HU" altLang="hu-HU" b="1" dirty="0" smtClean="0"/>
              <a:t>észpénz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u-HU" altLang="hu-HU" b="1" dirty="0"/>
              <a:t>átutalás</a:t>
            </a:r>
          </a:p>
          <a:p>
            <a:pPr lvl="1" eaLnBrk="1" hangingPunct="1"/>
            <a:r>
              <a:rPr lang="hu-HU" altLang="hu-HU" dirty="0"/>
              <a:t>szülő utalja át havonta a számlájáról a pénzt</a:t>
            </a:r>
          </a:p>
          <a:p>
            <a:pPr lvl="1" eaLnBrk="1" hangingPunct="1"/>
            <a:r>
              <a:rPr lang="hu-HU" altLang="hu-HU" dirty="0" err="1"/>
              <a:t>emailben</a:t>
            </a:r>
            <a:r>
              <a:rPr lang="hu-HU" altLang="hu-HU" dirty="0"/>
              <a:t> kapja meg a számlát, mennyit kell utalni</a:t>
            </a:r>
          </a:p>
          <a:p>
            <a:pPr lvl="1" eaLnBrk="1" hangingPunct="1"/>
            <a:r>
              <a:rPr lang="hu-HU" altLang="hu-HU" dirty="0"/>
              <a:t>minden hónapban figyelni kell rá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hu-HU" altLang="hu-HU" b="1" dirty="0" smtClean="0"/>
              <a:t>beszedési megbízás</a:t>
            </a:r>
          </a:p>
          <a:p>
            <a:pPr lvl="1" eaLnBrk="1" hangingPunct="1"/>
            <a:r>
              <a:rPr lang="hu-HU" altLang="hu-HU" dirty="0"/>
              <a:t>i</a:t>
            </a:r>
            <a:r>
              <a:rPr lang="hu-HU" altLang="hu-HU" dirty="0" smtClean="0"/>
              <a:t>skola havonta emeli le a díjat az átutalási számláról (állandó megbízás)</a:t>
            </a:r>
          </a:p>
          <a:p>
            <a:pPr lvl="1" eaLnBrk="1" hangingPunct="1"/>
            <a:r>
              <a:rPr lang="hu-HU" altLang="hu-HU" dirty="0" err="1" smtClean="0"/>
              <a:t>email-ben</a:t>
            </a:r>
            <a:r>
              <a:rPr lang="hu-HU" altLang="hu-HU" dirty="0" smtClean="0"/>
              <a:t> küldjük el a felhatalmazást, amit a bankba el kell vinniük</a:t>
            </a:r>
          </a:p>
          <a:p>
            <a:pPr eaLnBrk="1" hangingPunct="1"/>
            <a:endParaRPr lang="hu-HU" altLang="hu-HU" dirty="0" smtClean="0"/>
          </a:p>
        </p:txBody>
      </p:sp>
    </p:spTree>
    <p:extLst>
      <p:ext uri="{BB962C8B-B14F-4D97-AF65-F5344CB8AC3E}">
        <p14:creationId xmlns:p14="http://schemas.microsoft.com/office/powerpoint/2010/main" val="129433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altLang="hu-HU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hu-HU" dirty="0" smtClean="0"/>
          </a:p>
          <a:p>
            <a:pPr marL="457200" lvl="1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sz="4400" dirty="0" smtClean="0"/>
              <a:t>Fizetési módot egy tanéven belül ne változtassanak!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558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altLang="hu-HU" smtClean="0"/>
              <a:t>Kedvezményes étkezés (50%)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r</a:t>
            </a:r>
            <a:r>
              <a:rPr lang="hu-HU" dirty="0" smtClean="0"/>
              <a:t>endszeres gyermekvédelmi kedvezmény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h</a:t>
            </a:r>
            <a:r>
              <a:rPr lang="hu-HU" dirty="0" smtClean="0"/>
              <a:t>árom vagy több gyermek </a:t>
            </a:r>
          </a:p>
          <a:p>
            <a:pPr marL="971550" lvl="1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hu-HU" dirty="0"/>
              <a:t>t</a:t>
            </a:r>
            <a:r>
              <a:rPr lang="hu-HU" dirty="0" smtClean="0"/>
              <a:t>artós betegség</a:t>
            </a:r>
          </a:p>
          <a:p>
            <a:pPr marL="457200" lvl="1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hu-HU" dirty="0" smtClean="0"/>
          </a:p>
          <a:p>
            <a:pPr marL="457200" lvl="1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JOGOSULTSÁGOT IGAZOLNI KELL!</a:t>
            </a:r>
          </a:p>
          <a:p>
            <a:pPr marL="457200" lvl="1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hu-HU" dirty="0" smtClean="0"/>
              <a:t>(fontos a határozat határideje, érvényessége)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1267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601</Words>
  <Application>Microsoft Office PowerPoint</Application>
  <PresentationFormat>Diavetítés a képernyőre (4:3 oldalarány)</PresentationFormat>
  <Paragraphs>107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Constantia</vt:lpstr>
      <vt:lpstr>Wingdings 2</vt:lpstr>
      <vt:lpstr>Áramlás</vt:lpstr>
      <vt:lpstr>Gimnáziumi beiratkozás</vt:lpstr>
      <vt:lpstr>Nyelvi csoportok</vt:lpstr>
      <vt:lpstr>Második idegen nyelv (3 óra)</vt:lpstr>
      <vt:lpstr>Mindennapos testnevelés</vt:lpstr>
      <vt:lpstr>Iskolai étkezés</vt:lpstr>
      <vt:lpstr>Étkezés</vt:lpstr>
      <vt:lpstr>Étkezés fizetése</vt:lpstr>
      <vt:lpstr>PowerPoint-bemutató</vt:lpstr>
      <vt:lpstr>Kedvezményes étkezés (50%)</vt:lpstr>
      <vt:lpstr>Ingyen tankönyv jogosultság</vt:lpstr>
      <vt:lpstr>Gazdasági iroda</vt:lpstr>
      <vt:lpstr>Gólyatábor</vt:lpstr>
      <vt:lpstr>PowerPoint-bemutató</vt:lpstr>
      <vt:lpstr>Diákigazolvány</vt:lpstr>
      <vt:lpstr>Diákigazolvány</vt:lpstr>
      <vt:lpstr>Zarándoklat</vt:lpstr>
      <vt:lpstr>Tájékoztató a tanév kezdetéről</vt:lpstr>
      <vt:lpstr>Szülői értekezletek</vt:lpstr>
      <vt:lpstr>Osztályfőnökök</vt:lpstr>
      <vt:lpstr> Figyelmükbe ajánljuk még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Gimnáziumi beiratkozás</dc:title>
  <dc:creator>TSA</dc:creator>
  <cp:lastModifiedBy>Suba Adrienne</cp:lastModifiedBy>
  <cp:revision>33</cp:revision>
  <dcterms:created xsi:type="dcterms:W3CDTF">2016-06-17T06:51:30Z</dcterms:created>
  <dcterms:modified xsi:type="dcterms:W3CDTF">2019-06-25T06:09:38Z</dcterms:modified>
</cp:coreProperties>
</file>